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381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381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rgbClr val="ECECEC"/>
          </a:solidFill>
        </a:fill>
      </a:tcStyle>
    </a:wholeTbl>
    <a:band2H>
      <a:tcTxStyle b="def" i="def"/>
      <a:tcStyle>
        <a:tcBdr/>
        <a:fill>
          <a:solidFill>
            <a:schemeClr val="accent6"/>
          </a:solidFill>
        </a:fill>
      </a:tcStyle>
    </a:band2H>
    <a:firstCol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381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381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rgbClr val="FBFBFB"/>
          </a:solidFill>
        </a:fill>
      </a:tcStyle>
    </a:wholeTbl>
    <a:band2H>
      <a:tcTxStyle b="def" i="def"/>
      <a:tcStyle>
        <a:tcBdr/>
        <a:fill>
          <a:solidFill>
            <a:srgbClr val="FDFDFD"/>
          </a:solidFill>
        </a:fill>
      </a:tcStyle>
    </a:band2H>
    <a:firstCol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381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381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37474F"/>
          </a:solidFill>
        </a:fill>
      </a:tcStyle>
    </a:band2H>
    <a:firstCol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7474F"/>
          </a:solidFill>
        </a:fill>
      </a:tcStyle>
    </a:lastRow>
    <a:firstRow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38100" cap="flat">
              <a:solidFill>
                <a:srgbClr val="37474F"/>
              </a:solidFill>
              <a:prstDash val="solid"/>
              <a:round/>
            </a:ln>
          </a:top>
          <a:bottom>
            <a:ln w="127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37474F"/>
        </a:fontRef>
        <a:srgbClr val="37474F"/>
      </a:tcTxStyle>
      <a:tcStyle>
        <a:tcBdr>
          <a:left>
            <a:ln w="12700" cap="flat">
              <a:solidFill>
                <a:srgbClr val="37474F"/>
              </a:solidFill>
              <a:prstDash val="solid"/>
              <a:round/>
            </a:ln>
          </a:left>
          <a:right>
            <a:ln w="12700" cap="flat">
              <a:solidFill>
                <a:srgbClr val="37474F"/>
              </a:solidFill>
              <a:prstDash val="solid"/>
              <a:round/>
            </a:ln>
          </a:right>
          <a:top>
            <a:ln w="12700" cap="flat">
              <a:solidFill>
                <a:srgbClr val="37474F"/>
              </a:solidFill>
              <a:prstDash val="solid"/>
              <a:round/>
            </a:ln>
          </a:top>
          <a:bottom>
            <a:ln w="38100" cap="flat">
              <a:solidFill>
                <a:srgbClr val="37474F"/>
              </a:solidFill>
              <a:prstDash val="solid"/>
              <a:round/>
            </a:ln>
          </a:bottom>
          <a:insideH>
            <a:ln w="12700" cap="flat">
              <a:solidFill>
                <a:srgbClr val="37474F"/>
              </a:solidFill>
              <a:prstDash val="solid"/>
              <a:round/>
            </a:ln>
          </a:insideH>
          <a:insideV>
            <a:ln w="12700" cap="flat">
              <a:solidFill>
                <a:srgbClr val="37474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0;p2"/>
          <p:cNvGrpSpPr/>
          <p:nvPr/>
        </p:nvGrpSpPr>
        <p:grpSpPr>
          <a:xfrm>
            <a:off x="4350279" y="2855377"/>
            <a:ext cx="443589" cy="105633"/>
            <a:chOff x="0" y="0"/>
            <a:chExt cx="443588" cy="105631"/>
          </a:xfrm>
        </p:grpSpPr>
        <p:sp>
          <p:nvSpPr>
            <p:cNvPr id="11" name="Google Shape;11;p2"/>
            <p:cNvSpPr/>
            <p:nvPr/>
          </p:nvSpPr>
          <p:spPr>
            <a:xfrm>
              <a:off x="168968" y="0"/>
              <a:ext cx="105653" cy="105632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37936" y="0"/>
              <a:ext cx="105653" cy="105632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1" y="0"/>
              <a:ext cx="105654" cy="105632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5" name="Texto del título"/>
          <p:cNvSpPr txBox="1"/>
          <p:nvPr>
            <p:ph type="title"/>
          </p:nvPr>
        </p:nvSpPr>
        <p:spPr>
          <a:xfrm>
            <a:off x="671258" y="990799"/>
            <a:ext cx="7801500" cy="1730102"/>
          </a:xfrm>
          <a:prstGeom prst="rect">
            <a:avLst/>
          </a:prstGeom>
        </p:spPr>
        <p:txBody>
          <a:bodyPr anchor="b"/>
          <a:lstStyle>
            <a:lvl1pPr algn="ctr">
              <a:defRPr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16" name="Nivel de texto 1…"/>
          <p:cNvSpPr txBox="1"/>
          <p:nvPr>
            <p:ph type="body" sz="quarter" idx="1"/>
          </p:nvPr>
        </p:nvSpPr>
        <p:spPr>
          <a:xfrm>
            <a:off x="671250" y="3174875"/>
            <a:ext cx="7801500" cy="7926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xx%"/>
          <p:cNvSpPr txBox="1"/>
          <p:nvPr>
            <p:ph type="title" hasCustomPrompt="1"/>
          </p:nvPr>
        </p:nvSpPr>
        <p:spPr>
          <a:xfrm>
            <a:off x="311699" y="1255275"/>
            <a:ext cx="8520602" cy="18906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7" name="Nivel de texto 1…"/>
          <p:cNvSpPr txBox="1"/>
          <p:nvPr>
            <p:ph type="body" sz="half" idx="1"/>
          </p:nvPr>
        </p:nvSpPr>
        <p:spPr>
          <a:xfrm>
            <a:off x="311699" y="32284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o del título"/>
          <p:cNvSpPr txBox="1"/>
          <p:nvPr>
            <p:ph type="title"/>
          </p:nvPr>
        </p:nvSpPr>
        <p:spPr>
          <a:xfrm>
            <a:off x="671250" y="2141249"/>
            <a:ext cx="7852200" cy="8610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Texto del título</a:t>
            </a:r>
          </a:p>
        </p:txBody>
      </p:sp>
      <p:sp>
        <p:nvSpPr>
          <p:cNvPr id="2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3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2" name="Nivel de texto 1…"/>
          <p:cNvSpPr txBox="1"/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3" name="Google Shape;27;p5"/>
          <p:cNvSpPr txBox="1"/>
          <p:nvPr>
            <p:ph type="body" sz="half" idx="21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</a:p>
        </p:txBody>
      </p:sp>
      <p:sp>
        <p:nvSpPr>
          <p:cNvPr id="4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o del título"/>
          <p:cNvSpPr txBox="1"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Texto del título</a:t>
            </a:r>
          </a:p>
        </p:txBody>
      </p:sp>
      <p:sp>
        <p:nvSpPr>
          <p:cNvPr id="60" name="Nivel de texto 1…"/>
          <p:cNvSpPr txBox="1"/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bg>
      <p:bgPr>
        <a:solidFill>
          <a:srgbClr val="E0E0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o del título"/>
          <p:cNvSpPr txBox="1"/>
          <p:nvPr>
            <p:ph type="title"/>
          </p:nvPr>
        </p:nvSpPr>
        <p:spPr>
          <a:xfrm>
            <a:off x="490250" y="526349"/>
            <a:ext cx="6227101" cy="4090801"/>
          </a:xfrm>
          <a:prstGeom prst="rect">
            <a:avLst/>
          </a:prstGeom>
        </p:spPr>
        <p:txBody>
          <a:bodyPr anchor="ctr"/>
          <a:lstStyle>
            <a:lvl1pPr>
              <a:defRPr sz="4800">
                <a:solidFill>
                  <a:srgbClr val="37474F"/>
                </a:solidFill>
              </a:defRPr>
            </a:lvl1pPr>
          </a:lstStyle>
          <a:p>
            <a:pPr/>
            <a:r>
              <a:t>Texto del título</a:t>
            </a:r>
          </a:p>
        </p:txBody>
      </p:sp>
      <p:sp>
        <p:nvSpPr>
          <p:cNvPr id="6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7474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77" name="Google Shape;41;p9"/>
          <p:cNvSpPr/>
          <p:nvPr/>
        </p:nvSpPr>
        <p:spPr>
          <a:xfrm>
            <a:off x="5029675" y="4495500"/>
            <a:ext cx="468301" cy="1"/>
          </a:xfrm>
          <a:prstGeom prst="line">
            <a:avLst/>
          </a:prstGeom>
          <a:ln w="19050">
            <a:solidFill>
              <a:srgbClr val="37474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8" name="Texto del título"/>
          <p:cNvSpPr txBox="1"/>
          <p:nvPr>
            <p:ph type="title"/>
          </p:nvPr>
        </p:nvSpPr>
        <p:spPr>
          <a:xfrm>
            <a:off x="265500" y="1081399"/>
            <a:ext cx="4045200" cy="17103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9" name="Nivel de texto 1…"/>
          <p:cNvSpPr txBox="1"/>
          <p:nvPr>
            <p:ph type="body" sz="quarter" idx="1"/>
          </p:nvPr>
        </p:nvSpPr>
        <p:spPr>
          <a:xfrm>
            <a:off x="265500" y="2845200"/>
            <a:ext cx="4045200" cy="13455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0" name="Google Shape;44;p9"/>
          <p:cNvSpPr txBox="1"/>
          <p:nvPr>
            <p:ph type="body" sz="half" idx="21"/>
          </p:nvPr>
        </p:nvSpPr>
        <p:spPr>
          <a:xfrm>
            <a:off x="4939500" y="724199"/>
            <a:ext cx="3837000" cy="3695101"/>
          </a:xfrm>
          <a:prstGeom prst="rect">
            <a:avLst/>
          </a:prstGeom>
        </p:spPr>
        <p:txBody>
          <a:bodyPr anchor="ctr"/>
          <a:lstStyle/>
          <a:p>
            <a:pPr>
              <a:buClr>
                <a:srgbClr val="37474F"/>
              </a:buClr>
              <a:defRPr>
                <a:solidFill>
                  <a:srgbClr val="37474F"/>
                </a:solidFill>
              </a:defRPr>
            </a:pPr>
          </a:p>
        </p:txBody>
      </p:sp>
      <p:sp>
        <p:nvSpPr>
          <p:cNvPr id="8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7474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ivel de texto 1…"/>
          <p:cNvSpPr txBox="1"/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  <a:defRPr sz="21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1073150" indent="-476250">
              <a:lnSpc>
                <a:spcPct val="100000"/>
              </a:lnSpc>
              <a:buClrTx/>
              <a:buSzPts val="2100"/>
              <a:buFontTx/>
              <a:defRPr sz="21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530350" indent="-476250">
              <a:lnSpc>
                <a:spcPct val="100000"/>
              </a:lnSpc>
              <a:buClrTx/>
              <a:buSzPts val="2100"/>
              <a:buFontTx/>
              <a:defRPr sz="21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987550" indent="-476250">
              <a:lnSpc>
                <a:spcPct val="100000"/>
              </a:lnSpc>
              <a:buClrTx/>
              <a:buSzPts val="2100"/>
              <a:buFontTx/>
              <a:defRPr sz="21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444750" indent="-476250">
              <a:lnSpc>
                <a:spcPct val="100000"/>
              </a:lnSpc>
              <a:buClrTx/>
              <a:buSzPts val="2100"/>
              <a:buFontTx/>
              <a:defRPr sz="21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3747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8702137" y="4710183"/>
            <a:ext cx="336813" cy="3352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 fontScale="100000" lnSpcReduction="0"/>
          </a:bodyPr>
          <a:lstStyle>
            <a:lvl1pPr algn="r"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FFFFFF"/>
          </a:solidFill>
          <a:uFillTx/>
          <a:latin typeface="Oswald"/>
          <a:ea typeface="Oswald"/>
          <a:cs typeface="Oswald"/>
          <a:sym typeface="Oswald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FFFFFF"/>
          </a:solidFill>
          <a:uFillTx/>
          <a:latin typeface="Oswald"/>
          <a:ea typeface="Oswald"/>
          <a:cs typeface="Oswald"/>
          <a:sym typeface="Oswald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FFFFFF"/>
          </a:solidFill>
          <a:uFillTx/>
          <a:latin typeface="Oswald"/>
          <a:ea typeface="Oswald"/>
          <a:cs typeface="Oswald"/>
          <a:sym typeface="Oswald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FFFFFF"/>
          </a:solidFill>
          <a:uFillTx/>
          <a:latin typeface="Oswald"/>
          <a:ea typeface="Oswald"/>
          <a:cs typeface="Oswald"/>
          <a:sym typeface="Oswald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FFFFFF"/>
          </a:solidFill>
          <a:uFillTx/>
          <a:latin typeface="Oswald"/>
          <a:ea typeface="Oswald"/>
          <a:cs typeface="Oswald"/>
          <a:sym typeface="Oswal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FFFFFF"/>
          </a:solidFill>
          <a:uFillTx/>
          <a:latin typeface="Oswald"/>
          <a:ea typeface="Oswald"/>
          <a:cs typeface="Oswald"/>
          <a:sym typeface="Oswal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FFFFFF"/>
          </a:solidFill>
          <a:uFillTx/>
          <a:latin typeface="Oswald"/>
          <a:ea typeface="Oswald"/>
          <a:cs typeface="Oswald"/>
          <a:sym typeface="Oswal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FFFFFF"/>
          </a:solidFill>
          <a:uFillTx/>
          <a:latin typeface="Oswald"/>
          <a:ea typeface="Oswald"/>
          <a:cs typeface="Oswald"/>
          <a:sym typeface="Oswal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FFFFFF"/>
          </a:solidFill>
          <a:uFillTx/>
          <a:latin typeface="Oswald"/>
          <a:ea typeface="Oswald"/>
          <a:cs typeface="Oswald"/>
          <a:sym typeface="Oswald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chemeClr val="accent3"/>
          </a:solidFill>
          <a:uFillTx/>
          <a:latin typeface="Average"/>
          <a:ea typeface="Average"/>
          <a:cs typeface="Average"/>
          <a:sym typeface="Average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chemeClr val="accent3"/>
          </a:solidFill>
          <a:uFillTx/>
          <a:latin typeface="Average"/>
          <a:ea typeface="Average"/>
          <a:cs typeface="Average"/>
          <a:sym typeface="Average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chemeClr val="accent3"/>
          </a:solidFill>
          <a:uFillTx/>
          <a:latin typeface="Average"/>
          <a:ea typeface="Average"/>
          <a:cs typeface="Average"/>
          <a:sym typeface="Average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chemeClr val="accent3"/>
          </a:solidFill>
          <a:uFillTx/>
          <a:latin typeface="Average"/>
          <a:ea typeface="Average"/>
          <a:cs typeface="Average"/>
          <a:sym typeface="Average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chemeClr val="accent3"/>
          </a:solidFill>
          <a:uFillTx/>
          <a:latin typeface="Average"/>
          <a:ea typeface="Average"/>
          <a:cs typeface="Average"/>
          <a:sym typeface="Average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chemeClr val="accent3"/>
          </a:solidFill>
          <a:uFillTx/>
          <a:latin typeface="Average"/>
          <a:ea typeface="Average"/>
          <a:cs typeface="Average"/>
          <a:sym typeface="Average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chemeClr val="accent3"/>
          </a:solidFill>
          <a:uFillTx/>
          <a:latin typeface="Average"/>
          <a:ea typeface="Average"/>
          <a:cs typeface="Average"/>
          <a:sym typeface="Average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chemeClr val="accent3"/>
          </a:solidFill>
          <a:uFillTx/>
          <a:latin typeface="Average"/>
          <a:ea typeface="Average"/>
          <a:cs typeface="Average"/>
          <a:sym typeface="Average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3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chemeClr val="accent3"/>
          </a:solidFill>
          <a:uFillTx/>
          <a:latin typeface="Average"/>
          <a:ea typeface="Average"/>
          <a:cs typeface="Average"/>
          <a:sym typeface="Averag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verage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verage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verage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verage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verage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verage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verage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verage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verag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59;p13"/>
          <p:cNvSpPr txBox="1"/>
          <p:nvPr>
            <p:ph type="ctrTitle"/>
          </p:nvPr>
        </p:nvSpPr>
        <p:spPr>
          <a:xfrm>
            <a:off x="866275" y="1733450"/>
            <a:ext cx="7270199" cy="987601"/>
          </a:xfrm>
          <a:prstGeom prst="rect">
            <a:avLst/>
          </a:prstGeom>
        </p:spPr>
        <p:txBody>
          <a:bodyPr/>
          <a:lstStyle>
            <a:lvl1pPr defTabSz="722376">
              <a:defRPr sz="3792"/>
            </a:lvl1pPr>
          </a:lstStyle>
          <a:p>
            <a:pPr/>
            <a:r>
              <a:t> PROYECTO DESENREDADOS</a:t>
            </a:r>
          </a:p>
        </p:txBody>
      </p:sp>
      <p:sp>
        <p:nvSpPr>
          <p:cNvPr id="115" name="Google Shape;60;p13"/>
          <p:cNvSpPr txBox="1"/>
          <p:nvPr>
            <p:ph type="subTitle" sz="quarter" idx="1"/>
          </p:nvPr>
        </p:nvSpPr>
        <p:spPr>
          <a:xfrm>
            <a:off x="75850" y="4095300"/>
            <a:ext cx="1928399" cy="1048201"/>
          </a:xfrm>
          <a:prstGeom prst="rect">
            <a:avLst/>
          </a:prstGeom>
        </p:spPr>
        <p:txBody>
          <a:bodyPr/>
          <a:lstStyle/>
          <a:p>
            <a:pPr marL="0" indent="0" algn="l">
              <a:lnSpc>
                <a:spcPct val="80000"/>
              </a:lnSpc>
              <a:defRPr>
                <a:latin typeface="Nunito Light"/>
                <a:ea typeface="Nunito Light"/>
                <a:cs typeface="Nunito Light"/>
                <a:sym typeface="Nunito Light"/>
              </a:defRPr>
            </a:pPr>
            <a:r>
              <a:t>Grupo 7</a:t>
            </a:r>
          </a:p>
          <a:p>
            <a:pPr marL="0" indent="0" algn="l">
              <a:lnSpc>
                <a:spcPct val="80000"/>
              </a:lnSpc>
              <a:defRPr sz="1200">
                <a:latin typeface="Nunito Light"/>
                <a:ea typeface="Nunito Light"/>
                <a:cs typeface="Nunito Light"/>
                <a:sym typeface="Nunito Light"/>
              </a:defRPr>
            </a:pPr>
            <a:r>
              <a:t>María Muñoz</a:t>
            </a:r>
          </a:p>
          <a:p>
            <a:pPr marL="0" indent="0" algn="l">
              <a:lnSpc>
                <a:spcPct val="80000"/>
              </a:lnSpc>
              <a:defRPr sz="1200">
                <a:latin typeface="Nunito Light"/>
                <a:ea typeface="Nunito Light"/>
                <a:cs typeface="Nunito Light"/>
                <a:sym typeface="Nunito Light"/>
              </a:defRPr>
            </a:pPr>
            <a:r>
              <a:t>Alba Martinez</a:t>
            </a:r>
          </a:p>
          <a:p>
            <a:pPr marL="0" indent="0" algn="l">
              <a:lnSpc>
                <a:spcPct val="80000"/>
              </a:lnSpc>
              <a:defRPr sz="1200">
                <a:latin typeface="Nunito Light"/>
                <a:ea typeface="Nunito Light"/>
                <a:cs typeface="Nunito Light"/>
                <a:sym typeface="Nunito Light"/>
              </a:defRPr>
            </a:pPr>
            <a:r>
              <a:t>Emiliano Martinez</a:t>
            </a:r>
          </a:p>
          <a:p>
            <a:pPr marL="0" indent="0" algn="l">
              <a:lnSpc>
                <a:spcPct val="80000"/>
              </a:lnSpc>
              <a:defRPr sz="1200">
                <a:latin typeface="Nunito Light"/>
                <a:ea typeface="Nunito Light"/>
                <a:cs typeface="Nunito Light"/>
                <a:sym typeface="Nunito Light"/>
              </a:defRPr>
            </a:pPr>
            <a:r>
              <a:t>Paula González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30;p22"/>
          <p:cNvSpPr txBox="1"/>
          <p:nvPr>
            <p:ph type="title"/>
          </p:nvPr>
        </p:nvSpPr>
        <p:spPr>
          <a:xfrm>
            <a:off x="199549" y="127674"/>
            <a:ext cx="8757902" cy="572702"/>
          </a:xfrm>
          <a:prstGeom prst="rect">
            <a:avLst/>
          </a:prstGeom>
        </p:spPr>
        <p:txBody>
          <a:bodyPr/>
          <a:lstStyle>
            <a:lvl1pPr defTabSz="740663">
              <a:defRPr sz="1944"/>
            </a:lvl1pPr>
          </a:lstStyle>
          <a:p>
            <a:pPr/>
            <a:r>
              <a:t>Pregunta 3. ¿En caso que no dejarías que lo hicieran?(Búsqueda en internet​)</a:t>
            </a:r>
          </a:p>
        </p:txBody>
      </p:sp>
      <p:sp>
        <p:nvSpPr>
          <p:cNvPr id="149" name="Google Shape;131;p22"/>
          <p:cNvSpPr txBox="1"/>
          <p:nvPr>
            <p:ph type="body" sz="half" idx="1"/>
          </p:nvPr>
        </p:nvSpPr>
        <p:spPr>
          <a:xfrm>
            <a:off x="912075" y="990574"/>
            <a:ext cx="7549499" cy="13278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Según la información que hemos conseguido sacar por internet hemos averiguado que un 40% de los adolescentes españoles dejan que sus padres revisen su móvil en caso de que no se lo están revisando.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36;p23"/>
          <p:cNvSpPr txBox="1"/>
          <p:nvPr>
            <p:ph type="title"/>
          </p:nvPr>
        </p:nvSpPr>
        <p:spPr>
          <a:xfrm>
            <a:off x="335875" y="209424"/>
            <a:ext cx="8743200" cy="572702"/>
          </a:xfrm>
          <a:prstGeom prst="rect">
            <a:avLst/>
          </a:prstGeom>
        </p:spPr>
        <p:txBody>
          <a:bodyPr/>
          <a:lstStyle>
            <a:lvl1pPr defTabSz="740663">
              <a:defRPr sz="2187"/>
            </a:lvl1pPr>
          </a:lstStyle>
          <a:p>
            <a:pPr/>
            <a:r>
              <a:t>Pregunta 3. ¿En caso de que no dejarías que lo hicieran? Conclusión </a:t>
            </a:r>
          </a:p>
        </p:txBody>
      </p:sp>
      <p:sp>
        <p:nvSpPr>
          <p:cNvPr id="152" name="Google Shape;137;p23"/>
          <p:cNvSpPr txBox="1"/>
          <p:nvPr/>
        </p:nvSpPr>
        <p:spPr>
          <a:xfrm>
            <a:off x="459300" y="896949"/>
            <a:ext cx="7501500" cy="1300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rage"/>
                <a:ea typeface="Average"/>
                <a:cs typeface="Average"/>
                <a:sym typeface="Average"/>
              </a:defRPr>
            </a:lvl1pPr>
          </a:lstStyle>
          <a:p>
            <a:pPr/>
            <a:r>
              <a:t>Los resultados de la búsqueda de internet y de la encuesta que hemos realizado son un poco diferentes, y hay más porcentaje de alumnos que dejan que les revisen el móvil qué porcentaje de adolescentes españoles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65;p14"/>
          <p:cNvSpPr txBox="1"/>
          <p:nvPr>
            <p:ph type="title"/>
          </p:nvPr>
        </p:nvSpPr>
        <p:spPr>
          <a:xfrm>
            <a:off x="235849" y="455849"/>
            <a:ext cx="2082601" cy="572701"/>
          </a:xfrm>
          <a:prstGeom prst="rect">
            <a:avLst/>
          </a:prstGeom>
        </p:spPr>
        <p:txBody>
          <a:bodyPr/>
          <a:lstStyle>
            <a:lvl1pPr defTabSz="850391">
              <a:defRPr sz="2511" u="sng"/>
            </a:lvl1pPr>
          </a:lstStyle>
          <a:p>
            <a:pPr/>
            <a:r>
              <a:t>ENCUESTA</a:t>
            </a:r>
          </a:p>
        </p:txBody>
      </p:sp>
      <p:sp>
        <p:nvSpPr>
          <p:cNvPr id="118" name="Google Shape;66;p14"/>
          <p:cNvSpPr txBox="1"/>
          <p:nvPr>
            <p:ph type="body" idx="1"/>
          </p:nvPr>
        </p:nvSpPr>
        <p:spPr>
          <a:xfrm>
            <a:off x="235849" y="1520825"/>
            <a:ext cx="8520602" cy="2455200"/>
          </a:xfrm>
          <a:prstGeom prst="rect">
            <a:avLst/>
          </a:prstGeom>
        </p:spPr>
        <p:txBody>
          <a:bodyPr/>
          <a:lstStyle/>
          <a:p>
            <a:pPr marL="0" indent="0" defTabSz="676655">
              <a:lnSpc>
                <a:spcPct val="92000"/>
              </a:lnSpc>
              <a:buSzTx/>
              <a:buNone/>
              <a:defRPr sz="1184">
                <a:solidFill>
                  <a:srgbClr val="FFFFFF"/>
                </a:solidFill>
              </a:defRPr>
            </a:pPr>
            <a:r>
              <a:t>PREGUNTA 1 (15): ¿ TIENES AMIGOS VIRTUALES ?</a:t>
            </a:r>
            <a:endParaRPr sz="4736"/>
          </a:p>
          <a:p>
            <a:pPr marL="0" indent="0" defTabSz="676655">
              <a:lnSpc>
                <a:spcPct val="92000"/>
              </a:lnSpc>
              <a:spcBef>
                <a:spcPts val="800"/>
              </a:spcBef>
              <a:buSzTx/>
              <a:buNone/>
              <a:defRPr sz="4736">
                <a:solidFill>
                  <a:srgbClr val="FFFFFF"/>
                </a:solidFill>
              </a:defRPr>
            </a:pPr>
          </a:p>
          <a:p>
            <a:pPr marL="0" indent="0" defTabSz="676655">
              <a:lnSpc>
                <a:spcPct val="92000"/>
              </a:lnSpc>
              <a:spcBef>
                <a:spcPts val="800"/>
              </a:spcBef>
              <a:buSzTx/>
              <a:buNone/>
              <a:defRPr sz="1184">
                <a:solidFill>
                  <a:srgbClr val="FFFFFF"/>
                </a:solidFill>
              </a:defRPr>
            </a:pPr>
            <a:r>
              <a:t>PREGUNTA 2 (16): ¿ TUS PADRES O TUTORES LEGALES SUPERVISAN TU MÓVIL, TABLET  U ORDENADOR? </a:t>
            </a:r>
            <a:endParaRPr sz="4736"/>
          </a:p>
          <a:p>
            <a:pPr marL="0" indent="0" defTabSz="676655">
              <a:lnSpc>
                <a:spcPct val="92000"/>
              </a:lnSpc>
              <a:spcBef>
                <a:spcPts val="800"/>
              </a:spcBef>
              <a:buSzTx/>
              <a:buNone/>
              <a:defRPr sz="4736">
                <a:solidFill>
                  <a:srgbClr val="FFFFFF"/>
                </a:solidFill>
              </a:defRPr>
            </a:pPr>
          </a:p>
          <a:p>
            <a:pPr marL="0" indent="0" defTabSz="676655">
              <a:lnSpc>
                <a:spcPct val="92000"/>
              </a:lnSpc>
              <a:spcBef>
                <a:spcPts val="800"/>
              </a:spcBef>
              <a:buSzTx/>
              <a:buNone/>
              <a:defRPr sz="1184">
                <a:solidFill>
                  <a:srgbClr val="FFFFFF"/>
                </a:solidFill>
              </a:defRPr>
            </a:pPr>
            <a:r>
              <a:t>PREGUNTA 3 (17): EN CASO DE QUE NO LO HAGAN ¿ DEJARÍAS QUE LO HICIESEN 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700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7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7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7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7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7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71;p15"/>
          <p:cNvSpPr txBox="1"/>
          <p:nvPr>
            <p:ph type="title"/>
          </p:nvPr>
        </p:nvSpPr>
        <p:spPr>
          <a:xfrm>
            <a:off x="1728449" y="422725"/>
            <a:ext cx="8520601" cy="572701"/>
          </a:xfrm>
          <a:prstGeom prst="rect">
            <a:avLst/>
          </a:prstGeom>
        </p:spPr>
        <p:txBody>
          <a:bodyPr/>
          <a:lstStyle>
            <a:lvl1pPr defTabSz="850391">
              <a:defRPr sz="2511"/>
            </a:lvl1pPr>
          </a:lstStyle>
          <a:p>
            <a:pPr/>
            <a:r>
              <a:t>PREGUNTA 1. ¿Tienes amigos virtuales?</a:t>
            </a:r>
          </a:p>
        </p:txBody>
      </p:sp>
      <p:sp>
        <p:nvSpPr>
          <p:cNvPr id="121" name="Google Shape;72;p15"/>
          <p:cNvSpPr txBox="1"/>
          <p:nvPr>
            <p:ph type="body" sz="quarter" idx="1"/>
          </p:nvPr>
        </p:nvSpPr>
        <p:spPr>
          <a:xfrm>
            <a:off x="3903600" y="2526075"/>
            <a:ext cx="4928701" cy="98130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buSzTx/>
              <a:buNone/>
              <a:defRPr sz="14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r>
              <a:t>Exactamente</a:t>
            </a:r>
            <a:r>
              <a:rPr>
                <a:solidFill>
                  <a:srgbClr val="000000"/>
                </a:solidFill>
              </a:rPr>
              <a:t> </a:t>
            </a:r>
            <a:r>
              <a:t>un 42.9% de alumnos del instituto tienen amigos virtuales, mientras que un 57.1% de ellos, no tienen.</a:t>
            </a:r>
          </a:p>
        </p:txBody>
      </p:sp>
      <p:pic>
        <p:nvPicPr>
          <p:cNvPr id="122" name="Google Shape;77;p15" descr="Google Shape;77;p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500" y="1702737"/>
            <a:ext cx="3575826" cy="21465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82;p16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/>
          <a:p>
            <a:pPr algn="ctr" defTabSz="841247">
              <a:defRPr sz="2484"/>
            </a:pPr>
            <a:r>
              <a:t>PREGUNTA 1. ¿Tienes amigos virtuales? (</a:t>
            </a:r>
            <a:r>
              <a:rPr sz="1748"/>
              <a:t>Búsqueda de internet </a:t>
            </a:r>
            <a:r>
              <a:t>)</a:t>
            </a:r>
          </a:p>
        </p:txBody>
      </p:sp>
      <p:sp>
        <p:nvSpPr>
          <p:cNvPr id="125" name="Google Shape;83;p16"/>
          <p:cNvSpPr txBox="1"/>
          <p:nvPr>
            <p:ph type="body" sz="half" idx="1"/>
          </p:nvPr>
        </p:nvSpPr>
        <p:spPr>
          <a:xfrm>
            <a:off x="1173800" y="2073175"/>
            <a:ext cx="6891600" cy="13989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SzTx/>
              <a:buNone/>
              <a:defRPr sz="2000">
                <a:solidFill>
                  <a:srgbClr val="FFFFFF"/>
                </a:solidFill>
              </a:defRPr>
            </a:lvl1pPr>
          </a:lstStyle>
          <a:p>
            <a:pPr/>
            <a:r>
              <a:t>Según la búsqueda que hemos realizado en internet, un 57% de los adolescentes tienen amigos virtuales.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88;p17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algn="ctr" defTabSz="850391">
              <a:defRPr sz="2511"/>
            </a:lvl1pPr>
          </a:lstStyle>
          <a:p>
            <a:pPr/>
            <a:r>
              <a:t>PREGUNTA 1. ¿Tienes amigos virtuales? (Conclusión)</a:t>
            </a:r>
          </a:p>
        </p:txBody>
      </p:sp>
      <p:sp>
        <p:nvSpPr>
          <p:cNvPr id="128" name="Google Shape;89;p17"/>
          <p:cNvSpPr txBox="1"/>
          <p:nvPr>
            <p:ph type="body" idx="1"/>
          </p:nvPr>
        </p:nvSpPr>
        <p:spPr>
          <a:xfrm>
            <a:off x="526974" y="1956849"/>
            <a:ext cx="8520602" cy="34164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SzTx/>
              <a:buNone/>
            </a:lvl1pPr>
          </a:lstStyle>
          <a:p>
            <a:pPr/>
            <a:r>
              <a:t>Los resultados de la encuesta y la búsqueda son un poco parecidos, pero no tanto, ya que mientras el 57% de adolescentes del instituto no tienen amigos virtuales, el 57% de adolescentes en general sí ​tienen.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94;p18"/>
          <p:cNvSpPr txBox="1"/>
          <p:nvPr>
            <p:ph type="title"/>
          </p:nvPr>
        </p:nvSpPr>
        <p:spPr>
          <a:xfrm>
            <a:off x="439649" y="427024"/>
            <a:ext cx="8520602" cy="870902"/>
          </a:xfrm>
          <a:prstGeom prst="rect">
            <a:avLst/>
          </a:prstGeom>
        </p:spPr>
        <p:txBody>
          <a:bodyPr/>
          <a:lstStyle>
            <a:lvl1pPr defTabSz="768095">
              <a:defRPr sz="2267"/>
            </a:lvl1pPr>
          </a:lstStyle>
          <a:p>
            <a:pPr/>
            <a:r>
              <a:t>PREGUNTA 2 ¿Supervisan tus padres/tutores legales el contenido de tu dispositivo?</a:t>
            </a:r>
          </a:p>
        </p:txBody>
      </p:sp>
      <p:sp>
        <p:nvSpPr>
          <p:cNvPr id="131" name="Google Shape;95;p18"/>
          <p:cNvSpPr txBox="1"/>
          <p:nvPr>
            <p:ph type="body" sz="quarter" idx="1"/>
          </p:nvPr>
        </p:nvSpPr>
        <p:spPr>
          <a:xfrm rot="3328125">
            <a:off x="5307791" y="3244915"/>
            <a:ext cx="311721" cy="6834319"/>
          </a:xfrm>
          <a:prstGeom prst="rect">
            <a:avLst/>
          </a:prstGeom>
        </p:spPr>
        <p:txBody>
          <a:bodyPr/>
          <a:lstStyle/>
          <a:p>
            <a:pPr marL="0" indent="0" defTabSz="886968">
              <a:spcBef>
                <a:spcPts val="1100"/>
              </a:spcBef>
              <a:buSzTx/>
              <a:buNone/>
              <a:defRPr sz="1746"/>
            </a:pPr>
          </a:p>
        </p:txBody>
      </p:sp>
      <p:pic>
        <p:nvPicPr>
          <p:cNvPr id="132" name="Google Shape;96;p18" descr="Google Shape;96;p18"/>
          <p:cNvPicPr>
            <a:picLocks noChangeAspect="1"/>
          </p:cNvPicPr>
          <p:nvPr/>
        </p:nvPicPr>
        <p:blipFill>
          <a:blip r:embed="rId2">
            <a:extLst/>
          </a:blip>
          <a:srcRect l="1754" t="0" r="0" b="0"/>
          <a:stretch>
            <a:fillRect/>
          </a:stretch>
        </p:blipFill>
        <p:spPr>
          <a:xfrm>
            <a:off x="5399505" y="1229165"/>
            <a:ext cx="3252702" cy="2081075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Google Shape;98;p18"/>
          <p:cNvSpPr txBox="1"/>
          <p:nvPr/>
        </p:nvSpPr>
        <p:spPr>
          <a:xfrm>
            <a:off x="648249" y="1721537"/>
            <a:ext cx="3821402" cy="1021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Oswald Light"/>
                <a:ea typeface="Oswald Light"/>
                <a:cs typeface="Oswald Light"/>
                <a:sym typeface="Oswald Light"/>
              </a:defRPr>
            </a:lvl1pPr>
          </a:lstStyle>
          <a:p>
            <a:pPr/>
            <a:r>
              <a:t>Al 54,3% de los adolescentes que han respondido no supervisan sus móviles, ordenadores o tablets.</a:t>
            </a:r>
          </a:p>
        </p:txBody>
      </p:sp>
      <p:sp>
        <p:nvSpPr>
          <p:cNvPr id="134" name="Google Shape;99;p18"/>
          <p:cNvSpPr txBox="1"/>
          <p:nvPr/>
        </p:nvSpPr>
        <p:spPr>
          <a:xfrm>
            <a:off x="725049" y="3254149"/>
            <a:ext cx="2900102" cy="1059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900">
                <a:latin typeface="Oswald Light"/>
                <a:ea typeface="Oswald Light"/>
                <a:cs typeface="Oswald Light"/>
                <a:sym typeface="Oswald Light"/>
              </a:defRPr>
            </a:lvl1pPr>
          </a:lstStyle>
          <a:p>
            <a:pPr/>
            <a:r>
              <a:t>En cambio al 45,7% si les supervisan sus aparatos electró​nicos.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05;p19"/>
          <p:cNvSpPr txBox="1"/>
          <p:nvPr/>
        </p:nvSpPr>
        <p:spPr>
          <a:xfrm>
            <a:off x="618974" y="2056550"/>
            <a:ext cx="6585002" cy="109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2000">
                <a:latin typeface="Oswald Light"/>
                <a:ea typeface="Oswald Light"/>
                <a:cs typeface="Oswald Light"/>
                <a:sym typeface="Oswald Light"/>
              </a:defRPr>
            </a:lvl1pPr>
          </a:lstStyle>
          <a:p>
            <a:pPr/>
            <a:r>
              <a:t>Por último mediante una bú​squeda hemos sabido que aproximadamente al 46% de los adolescentes en todo el mundo les supervisan su teléfono.</a:t>
            </a:r>
          </a:p>
        </p:txBody>
      </p:sp>
      <p:sp>
        <p:nvSpPr>
          <p:cNvPr id="137" name="Google Shape;106;p19"/>
          <p:cNvSpPr txBox="1"/>
          <p:nvPr/>
        </p:nvSpPr>
        <p:spPr>
          <a:xfrm>
            <a:off x="503274" y="383825"/>
            <a:ext cx="7958402" cy="1554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defRPr sz="3000">
                <a:latin typeface="Oswald"/>
                <a:ea typeface="Oswald"/>
                <a:cs typeface="Oswald"/>
                <a:sym typeface="Oswald"/>
              </a:defRPr>
            </a:pPr>
            <a:r>
              <a:t>PREGUNTA 2 ¿Supervisan tus padres/tutores legales el contenido de tu dispositivo? (</a:t>
            </a:r>
            <a:r>
              <a:rPr sz="2700"/>
              <a:t>Búsqueda en internet)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11;p20"/>
          <p:cNvSpPr txBox="1"/>
          <p:nvPr/>
        </p:nvSpPr>
        <p:spPr>
          <a:xfrm>
            <a:off x="563125" y="321275"/>
            <a:ext cx="8307900" cy="2011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30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/>
            <a:r>
              <a:t>PREGUNTA 2 ¿Supervisan tus padres/tutores legales el contenido de tu dispositivo? (Conclusión)</a:t>
            </a:r>
          </a:p>
        </p:txBody>
      </p:sp>
      <p:sp>
        <p:nvSpPr>
          <p:cNvPr id="140" name="Google Shape;115;p20"/>
          <p:cNvSpPr txBox="1"/>
          <p:nvPr/>
        </p:nvSpPr>
        <p:spPr>
          <a:xfrm>
            <a:off x="716524" y="2388374"/>
            <a:ext cx="5877002" cy="109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2000">
                <a:latin typeface="Oswald Light"/>
                <a:ea typeface="Oswald Light"/>
                <a:cs typeface="Oswald Light"/>
                <a:sym typeface="Oswald Light"/>
              </a:defRPr>
            </a:lvl1pPr>
          </a:lstStyle>
          <a:p>
            <a:pPr/>
            <a:r>
              <a:t>Los resultados de la encuesta y la búsqueda en internet son muy parecidos y nos resultandos que nos parecen normales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20;p21"/>
          <p:cNvSpPr txBox="1"/>
          <p:nvPr>
            <p:ph type="title"/>
          </p:nvPr>
        </p:nvSpPr>
        <p:spPr>
          <a:xfrm>
            <a:off x="680050" y="0"/>
            <a:ext cx="8778000" cy="562800"/>
          </a:xfrm>
          <a:prstGeom prst="rect">
            <a:avLst/>
          </a:prstGeom>
        </p:spPr>
        <p:txBody>
          <a:bodyPr/>
          <a:lstStyle>
            <a:lvl1pPr defTabSz="804672">
              <a:defRPr sz="2376"/>
            </a:lvl1pPr>
          </a:lstStyle>
          <a:p>
            <a:pPr/>
            <a:r>
              <a:t>Pregunta 3. En caso de que no, ¿Dejarías que lo hicieran?</a:t>
            </a:r>
          </a:p>
        </p:txBody>
      </p:sp>
      <p:sp>
        <p:nvSpPr>
          <p:cNvPr id="143" name="Google Shape;121;p21"/>
          <p:cNvSpPr txBox="1"/>
          <p:nvPr>
            <p:ph type="body" sz="quarter" idx="1"/>
          </p:nvPr>
        </p:nvSpPr>
        <p:spPr>
          <a:xfrm>
            <a:off x="1438449" y="4756175"/>
            <a:ext cx="175801" cy="65101"/>
          </a:xfrm>
          <a:prstGeom prst="rect">
            <a:avLst/>
          </a:prstGeom>
        </p:spPr>
        <p:txBody>
          <a:bodyPr/>
          <a:lstStyle/>
          <a:p>
            <a:pPr marL="0" indent="0" defTabSz="365760">
              <a:lnSpc>
                <a:spcPct val="92000"/>
              </a:lnSpc>
              <a:spcBef>
                <a:spcPts val="400"/>
              </a:spcBef>
              <a:buSzTx/>
              <a:buNone/>
              <a:defRPr sz="160"/>
            </a:pPr>
          </a:p>
        </p:txBody>
      </p:sp>
      <p:pic>
        <p:nvPicPr>
          <p:cNvPr id="144" name="Google Shape;122;p21" descr="Google Shape;122;p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62125" y="1001331"/>
            <a:ext cx="3889326" cy="3278746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Google Shape;123;p21"/>
          <p:cNvSpPr txBox="1"/>
          <p:nvPr/>
        </p:nvSpPr>
        <p:spPr>
          <a:xfrm>
            <a:off x="130024" y="1443200"/>
            <a:ext cx="4832102" cy="830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>
                <a:latin typeface="Average"/>
                <a:ea typeface="Average"/>
                <a:cs typeface="Average"/>
                <a:sym typeface="Average"/>
              </a:defRPr>
            </a:lvl1pPr>
          </a:lstStyle>
          <a:p>
            <a:pPr/>
            <a:r>
              <a:t>Un 73’5%  de los adolescentes los cuales han respondido a la encuesta dejarían que sus padres revisen su móvil en caso de que no lo están revisando </a:t>
            </a:r>
          </a:p>
        </p:txBody>
      </p:sp>
      <p:sp>
        <p:nvSpPr>
          <p:cNvPr id="146" name="Google Shape;124;p21"/>
          <p:cNvSpPr txBox="1"/>
          <p:nvPr/>
        </p:nvSpPr>
        <p:spPr>
          <a:xfrm>
            <a:off x="195000" y="2361950"/>
            <a:ext cx="4377000" cy="830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>
                <a:latin typeface="Average"/>
                <a:ea typeface="Average"/>
                <a:cs typeface="Average"/>
                <a:sym typeface="Average"/>
              </a:defRPr>
            </a:lvl1pPr>
          </a:lstStyle>
          <a:p>
            <a:pPr/>
            <a:r>
              <a:t>Pero sin embargo un 26’5% de los adolescentes los cuales han respondido a la encuesta no dejarían que sus padres revisen su móvil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37474F"/>
      </a:dk1>
      <a:lt1>
        <a:srgbClr val="FFFFFF"/>
      </a:lt1>
      <a:dk2>
        <a:srgbClr val="A7A7A7"/>
      </a:dk2>
      <a:lt2>
        <a:srgbClr val="535353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0000FF"/>
      </a:hlink>
      <a:folHlink>
        <a:srgbClr val="FF00FF"/>
      </a:folHlink>
    </a:clrScheme>
    <a:fontScheme name="Slat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7474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0000FF"/>
      </a:hlink>
      <a:folHlink>
        <a:srgbClr val="FF00FF"/>
      </a:folHlink>
    </a:clrScheme>
    <a:fontScheme name="Slat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7474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